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2020"/>
    <a:srgbClr val="DB0000"/>
    <a:srgbClr val="FE3939"/>
    <a:srgbClr val="BA0000"/>
    <a:srgbClr val="FE5C5C"/>
    <a:srgbClr val="FF524F"/>
    <a:srgbClr val="FE8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9" autoAdjust="0"/>
    <p:restoredTop sz="94660"/>
  </p:normalViewPr>
  <p:slideViewPr>
    <p:cSldViewPr snapToGrid="0">
      <p:cViewPr varScale="1">
        <p:scale>
          <a:sx n="61" d="100"/>
          <a:sy n="61" d="100"/>
        </p:scale>
        <p:origin x="14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94623-B331-4E1D-8410-E41C5C5B3850}" type="datetimeFigureOut">
              <a:rPr lang="sq-AL" smtClean="0"/>
              <a:t>10.6.2023</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86543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94623-B331-4E1D-8410-E41C5C5B3850}" type="datetimeFigureOut">
              <a:rPr lang="sq-AL" smtClean="0"/>
              <a:t>10.6.2023</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423213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94623-B331-4E1D-8410-E41C5C5B3850}" type="datetimeFigureOut">
              <a:rPr lang="sq-AL" smtClean="0"/>
              <a:t>10.6.2023</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403002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94623-B331-4E1D-8410-E41C5C5B3850}" type="datetimeFigureOut">
              <a:rPr lang="sq-AL" smtClean="0"/>
              <a:t>10.6.2023</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17631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94623-B331-4E1D-8410-E41C5C5B3850}" type="datetimeFigureOut">
              <a:rPr lang="sq-AL" smtClean="0"/>
              <a:t>10.6.2023</a:t>
            </a:fld>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426463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94623-B331-4E1D-8410-E41C5C5B3850}" type="datetimeFigureOut">
              <a:rPr lang="sq-AL" smtClean="0"/>
              <a:t>10.6.2023</a:t>
            </a:fld>
            <a:endParaRPr lang="sq-AL"/>
          </a:p>
        </p:txBody>
      </p:sp>
      <p:sp>
        <p:nvSpPr>
          <p:cNvPr id="6" name="Footer Placeholder 5"/>
          <p:cNvSpPr>
            <a:spLocks noGrp="1"/>
          </p:cNvSpPr>
          <p:nvPr>
            <p:ph type="ftr" sz="quarter" idx="11"/>
          </p:nvPr>
        </p:nvSpPr>
        <p:spPr/>
        <p:txBody>
          <a:bodyPr/>
          <a:lstStyle/>
          <a:p>
            <a:endParaRPr lang="sq-AL"/>
          </a:p>
        </p:txBody>
      </p:sp>
      <p:sp>
        <p:nvSpPr>
          <p:cNvPr id="7" name="Slide Number Placeholder 6"/>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322188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94623-B331-4E1D-8410-E41C5C5B3850}" type="datetimeFigureOut">
              <a:rPr lang="sq-AL" smtClean="0"/>
              <a:t>10.6.2023</a:t>
            </a:fld>
            <a:endParaRPr lang="sq-AL"/>
          </a:p>
        </p:txBody>
      </p:sp>
      <p:sp>
        <p:nvSpPr>
          <p:cNvPr id="8" name="Footer Placeholder 7"/>
          <p:cNvSpPr>
            <a:spLocks noGrp="1"/>
          </p:cNvSpPr>
          <p:nvPr>
            <p:ph type="ftr" sz="quarter" idx="11"/>
          </p:nvPr>
        </p:nvSpPr>
        <p:spPr/>
        <p:txBody>
          <a:bodyPr/>
          <a:lstStyle/>
          <a:p>
            <a:endParaRPr lang="sq-AL"/>
          </a:p>
        </p:txBody>
      </p:sp>
      <p:sp>
        <p:nvSpPr>
          <p:cNvPr id="9" name="Slide Number Placeholder 8"/>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224132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94623-B331-4E1D-8410-E41C5C5B3850}" type="datetimeFigureOut">
              <a:rPr lang="sq-AL" smtClean="0"/>
              <a:t>10.6.2023</a:t>
            </a:fld>
            <a:endParaRPr lang="sq-AL"/>
          </a:p>
        </p:txBody>
      </p:sp>
      <p:sp>
        <p:nvSpPr>
          <p:cNvPr id="4" name="Footer Placeholder 3"/>
          <p:cNvSpPr>
            <a:spLocks noGrp="1"/>
          </p:cNvSpPr>
          <p:nvPr>
            <p:ph type="ftr" sz="quarter" idx="11"/>
          </p:nvPr>
        </p:nvSpPr>
        <p:spPr/>
        <p:txBody>
          <a:bodyPr/>
          <a:lstStyle/>
          <a:p>
            <a:endParaRPr lang="sq-AL"/>
          </a:p>
        </p:txBody>
      </p:sp>
      <p:sp>
        <p:nvSpPr>
          <p:cNvPr id="5" name="Slide Number Placeholder 4"/>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17292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94623-B331-4E1D-8410-E41C5C5B3850}" type="datetimeFigureOut">
              <a:rPr lang="sq-AL" smtClean="0"/>
              <a:t>10.6.2023</a:t>
            </a:fld>
            <a:endParaRPr lang="sq-AL"/>
          </a:p>
        </p:txBody>
      </p:sp>
      <p:sp>
        <p:nvSpPr>
          <p:cNvPr id="3" name="Footer Placeholder 2"/>
          <p:cNvSpPr>
            <a:spLocks noGrp="1"/>
          </p:cNvSpPr>
          <p:nvPr>
            <p:ph type="ftr" sz="quarter" idx="11"/>
          </p:nvPr>
        </p:nvSpPr>
        <p:spPr/>
        <p:txBody>
          <a:bodyPr/>
          <a:lstStyle/>
          <a:p>
            <a:endParaRPr lang="sq-AL"/>
          </a:p>
        </p:txBody>
      </p:sp>
      <p:sp>
        <p:nvSpPr>
          <p:cNvPr id="4" name="Slide Number Placeholder 3"/>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295639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94623-B331-4E1D-8410-E41C5C5B3850}" type="datetimeFigureOut">
              <a:rPr lang="sq-AL" smtClean="0"/>
              <a:t>10.6.2023</a:t>
            </a:fld>
            <a:endParaRPr lang="sq-AL"/>
          </a:p>
        </p:txBody>
      </p:sp>
      <p:sp>
        <p:nvSpPr>
          <p:cNvPr id="6" name="Footer Placeholder 5"/>
          <p:cNvSpPr>
            <a:spLocks noGrp="1"/>
          </p:cNvSpPr>
          <p:nvPr>
            <p:ph type="ftr" sz="quarter" idx="11"/>
          </p:nvPr>
        </p:nvSpPr>
        <p:spPr/>
        <p:txBody>
          <a:bodyPr/>
          <a:lstStyle/>
          <a:p>
            <a:endParaRPr lang="sq-AL"/>
          </a:p>
        </p:txBody>
      </p:sp>
      <p:sp>
        <p:nvSpPr>
          <p:cNvPr id="7" name="Slide Number Placeholder 6"/>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273514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94623-B331-4E1D-8410-E41C5C5B3850}" type="datetimeFigureOut">
              <a:rPr lang="sq-AL" smtClean="0"/>
              <a:t>10.6.2023</a:t>
            </a:fld>
            <a:endParaRPr lang="sq-AL"/>
          </a:p>
        </p:txBody>
      </p:sp>
      <p:sp>
        <p:nvSpPr>
          <p:cNvPr id="6" name="Footer Placeholder 5"/>
          <p:cNvSpPr>
            <a:spLocks noGrp="1"/>
          </p:cNvSpPr>
          <p:nvPr>
            <p:ph type="ftr" sz="quarter" idx="11"/>
          </p:nvPr>
        </p:nvSpPr>
        <p:spPr/>
        <p:txBody>
          <a:bodyPr/>
          <a:lstStyle/>
          <a:p>
            <a:endParaRPr lang="sq-AL"/>
          </a:p>
        </p:txBody>
      </p:sp>
      <p:sp>
        <p:nvSpPr>
          <p:cNvPr id="7" name="Slide Number Placeholder 6"/>
          <p:cNvSpPr>
            <a:spLocks noGrp="1"/>
          </p:cNvSpPr>
          <p:nvPr>
            <p:ph type="sldNum" sz="quarter" idx="12"/>
          </p:nvPr>
        </p:nvSpPr>
        <p:spPr/>
        <p:txBody>
          <a:bodyPr/>
          <a:lstStyle/>
          <a:p>
            <a:fld id="{22001197-B49E-4414-A8BA-BE8516BC2395}" type="slidenum">
              <a:rPr lang="sq-AL" smtClean="0"/>
              <a:t>‹#›</a:t>
            </a:fld>
            <a:endParaRPr lang="sq-AL"/>
          </a:p>
        </p:txBody>
      </p:sp>
    </p:spTree>
    <p:extLst>
      <p:ext uri="{BB962C8B-B14F-4D97-AF65-F5344CB8AC3E}">
        <p14:creationId xmlns:p14="http://schemas.microsoft.com/office/powerpoint/2010/main" val="177014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94623-B331-4E1D-8410-E41C5C5B3850}" type="datetimeFigureOut">
              <a:rPr lang="sq-AL" smtClean="0"/>
              <a:t>10.6.2023</a:t>
            </a:fld>
            <a:endParaRPr lang="sq-A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q-A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01197-B49E-4414-A8BA-BE8516BC2395}" type="slidenum">
              <a:rPr lang="sq-AL" smtClean="0"/>
              <a:t>‹#›</a:t>
            </a:fld>
            <a:endParaRPr lang="sq-AL"/>
          </a:p>
        </p:txBody>
      </p:sp>
    </p:spTree>
    <p:extLst>
      <p:ext uri="{BB962C8B-B14F-4D97-AF65-F5344CB8AC3E}">
        <p14:creationId xmlns:p14="http://schemas.microsoft.com/office/powerpoint/2010/main" val="3887964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immunopaedia.org.za/breaking-news/have-you-heard-of-analytic-treatment-interruption-of-hiv/"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parashospitals.com/blogs/hiv-communicable-diseas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artisticTexturizer trans="40000" scaling="100"/>
                    </a14:imgEffect>
                    <a14:imgEffect>
                      <a14:sharpenSoften amount="4000"/>
                    </a14:imgEffect>
                    <a14:imgEffect>
                      <a14:colorTemperature colorTemp="11200"/>
                    </a14:imgEffect>
                    <a14:imgEffect>
                      <a14:saturation sat="400000"/>
                    </a14:imgEffect>
                    <a14:imgEffect>
                      <a14:brightnessContrast bright="4000"/>
                    </a14:imgEffect>
                  </a14:imgLayer>
                </a14:imgProps>
              </a:ext>
            </a:extLst>
          </a:blip>
          <a:srcRect/>
          <a:stretch>
            <a:fillRect l="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AC9BA4D-3BC0-0124-698F-0F28EE64585C}"/>
              </a:ext>
            </a:extLst>
          </p:cNvPr>
          <p:cNvSpPr/>
          <p:nvPr/>
        </p:nvSpPr>
        <p:spPr>
          <a:xfrm>
            <a:off x="-5778880" y="-77219"/>
            <a:ext cx="9547103" cy="793750"/>
          </a:xfrm>
          <a:prstGeom prst="roundRect">
            <a:avLst>
              <a:gd name="adj" fmla="val 50000"/>
            </a:avLst>
          </a:prstGeom>
          <a:gradFill flip="none" rotWithShape="1">
            <a:gsLst>
              <a:gs pos="54000">
                <a:srgbClr val="DB0000"/>
              </a:gs>
              <a:gs pos="33000">
                <a:srgbClr val="FE2020"/>
              </a:gs>
              <a:gs pos="100000">
                <a:srgbClr val="B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a:p>
        </p:txBody>
      </p:sp>
      <p:sp>
        <p:nvSpPr>
          <p:cNvPr id="22" name="Rectangle: Rounded Corners 21">
            <a:extLst>
              <a:ext uri="{FF2B5EF4-FFF2-40B4-BE49-F238E27FC236}">
                <a16:creationId xmlns:a16="http://schemas.microsoft.com/office/drawing/2014/main" id="{B98A6451-123C-0EED-4AC7-F7396BBFC978}"/>
              </a:ext>
            </a:extLst>
          </p:cNvPr>
          <p:cNvSpPr/>
          <p:nvPr/>
        </p:nvSpPr>
        <p:spPr>
          <a:xfrm>
            <a:off x="-5778879" y="716531"/>
            <a:ext cx="11044462" cy="928110"/>
          </a:xfrm>
          <a:prstGeom prst="roundRect">
            <a:avLst>
              <a:gd name="adj" fmla="val 50000"/>
            </a:avLst>
          </a:prstGeom>
          <a:gradFill flip="none" rotWithShape="1">
            <a:gsLst>
              <a:gs pos="54000">
                <a:srgbClr val="DB0000"/>
              </a:gs>
              <a:gs pos="33000">
                <a:srgbClr val="FE2020"/>
              </a:gs>
              <a:gs pos="100000">
                <a:srgbClr val="B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a:p>
        </p:txBody>
      </p:sp>
      <p:sp>
        <p:nvSpPr>
          <p:cNvPr id="23" name="Rectangle: Rounded Corners 22">
            <a:extLst>
              <a:ext uri="{FF2B5EF4-FFF2-40B4-BE49-F238E27FC236}">
                <a16:creationId xmlns:a16="http://schemas.microsoft.com/office/drawing/2014/main" id="{66BCCC4D-5103-0F63-E4B2-CBB9AB2A6A57}"/>
              </a:ext>
            </a:extLst>
          </p:cNvPr>
          <p:cNvSpPr/>
          <p:nvPr/>
        </p:nvSpPr>
        <p:spPr>
          <a:xfrm>
            <a:off x="-5778880" y="1638300"/>
            <a:ext cx="10444737" cy="547437"/>
          </a:xfrm>
          <a:prstGeom prst="roundRect">
            <a:avLst>
              <a:gd name="adj" fmla="val 50000"/>
            </a:avLst>
          </a:prstGeom>
          <a:gradFill flip="none" rotWithShape="1">
            <a:gsLst>
              <a:gs pos="79000">
                <a:srgbClr val="DB0000">
                  <a:lumMod val="95000"/>
                </a:srgbClr>
              </a:gs>
              <a:gs pos="33000">
                <a:srgbClr val="FE2020"/>
              </a:gs>
              <a:gs pos="100000">
                <a:srgbClr val="B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dirty="0"/>
          </a:p>
        </p:txBody>
      </p:sp>
      <p:sp>
        <p:nvSpPr>
          <p:cNvPr id="24" name="Rectangle: Rounded Corners 23">
            <a:extLst>
              <a:ext uri="{FF2B5EF4-FFF2-40B4-BE49-F238E27FC236}">
                <a16:creationId xmlns:a16="http://schemas.microsoft.com/office/drawing/2014/main" id="{4020B90F-8F53-8D3D-EE45-6017CDC92E73}"/>
              </a:ext>
            </a:extLst>
          </p:cNvPr>
          <p:cNvSpPr/>
          <p:nvPr/>
        </p:nvSpPr>
        <p:spPr>
          <a:xfrm>
            <a:off x="-5778880" y="2155467"/>
            <a:ext cx="10813835" cy="1163625"/>
          </a:xfrm>
          <a:prstGeom prst="roundRect">
            <a:avLst>
              <a:gd name="adj" fmla="val 50000"/>
            </a:avLst>
          </a:prstGeom>
          <a:gradFill flip="none" rotWithShape="1">
            <a:gsLst>
              <a:gs pos="54000">
                <a:srgbClr val="DB0000"/>
              </a:gs>
              <a:gs pos="33000">
                <a:srgbClr val="FE2020"/>
              </a:gs>
              <a:gs pos="100000">
                <a:srgbClr val="B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sq-AL" dirty="0"/>
          </a:p>
        </p:txBody>
      </p:sp>
      <p:sp>
        <p:nvSpPr>
          <p:cNvPr id="25" name="Rectangle: Rounded Corners 24">
            <a:extLst>
              <a:ext uri="{FF2B5EF4-FFF2-40B4-BE49-F238E27FC236}">
                <a16:creationId xmlns:a16="http://schemas.microsoft.com/office/drawing/2014/main" id="{1E993A90-FD78-22E9-DC5F-D29AB445ECE9}"/>
              </a:ext>
            </a:extLst>
          </p:cNvPr>
          <p:cNvSpPr/>
          <p:nvPr/>
        </p:nvSpPr>
        <p:spPr>
          <a:xfrm>
            <a:off x="-6222840" y="3278549"/>
            <a:ext cx="11044462" cy="738182"/>
          </a:xfrm>
          <a:prstGeom prst="roundRect">
            <a:avLst>
              <a:gd name="adj" fmla="val 50000"/>
            </a:avLst>
          </a:prstGeom>
          <a:gradFill flip="none" rotWithShape="1">
            <a:gsLst>
              <a:gs pos="54000">
                <a:srgbClr val="DB0000"/>
              </a:gs>
              <a:gs pos="33000">
                <a:srgbClr val="FE2020"/>
              </a:gs>
              <a:gs pos="100000">
                <a:srgbClr val="B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dirty="0"/>
          </a:p>
        </p:txBody>
      </p:sp>
      <p:sp>
        <p:nvSpPr>
          <p:cNvPr id="26" name="Rectangle: Rounded Corners 25">
            <a:extLst>
              <a:ext uri="{FF2B5EF4-FFF2-40B4-BE49-F238E27FC236}">
                <a16:creationId xmlns:a16="http://schemas.microsoft.com/office/drawing/2014/main" id="{614AC20F-370C-15F2-924A-DEFFEDABDB3A}"/>
              </a:ext>
            </a:extLst>
          </p:cNvPr>
          <p:cNvSpPr/>
          <p:nvPr/>
        </p:nvSpPr>
        <p:spPr>
          <a:xfrm>
            <a:off x="-5778880" y="3964772"/>
            <a:ext cx="11220911" cy="923930"/>
          </a:xfrm>
          <a:prstGeom prst="roundRect">
            <a:avLst>
              <a:gd name="adj" fmla="val 50000"/>
            </a:avLst>
          </a:prstGeom>
          <a:gradFill flip="none" rotWithShape="1">
            <a:gsLst>
              <a:gs pos="54000">
                <a:srgbClr val="DB0000"/>
              </a:gs>
              <a:gs pos="33000">
                <a:srgbClr val="FE2020"/>
              </a:gs>
              <a:gs pos="100000">
                <a:srgbClr val="B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dirty="0"/>
          </a:p>
        </p:txBody>
      </p:sp>
      <p:sp>
        <p:nvSpPr>
          <p:cNvPr id="27" name="Rectangle: Rounded Corners 26">
            <a:extLst>
              <a:ext uri="{FF2B5EF4-FFF2-40B4-BE49-F238E27FC236}">
                <a16:creationId xmlns:a16="http://schemas.microsoft.com/office/drawing/2014/main" id="{01224250-6D74-1959-6486-5362DF09F26F}"/>
              </a:ext>
            </a:extLst>
          </p:cNvPr>
          <p:cNvSpPr/>
          <p:nvPr/>
        </p:nvSpPr>
        <p:spPr>
          <a:xfrm>
            <a:off x="-5651879" y="4888701"/>
            <a:ext cx="10152380" cy="789791"/>
          </a:xfrm>
          <a:prstGeom prst="roundRect">
            <a:avLst>
              <a:gd name="adj" fmla="val 50000"/>
            </a:avLst>
          </a:prstGeom>
          <a:gradFill flip="none" rotWithShape="1">
            <a:gsLst>
              <a:gs pos="54000">
                <a:srgbClr val="DB0000"/>
              </a:gs>
              <a:gs pos="33000">
                <a:srgbClr val="FE2020"/>
              </a:gs>
              <a:gs pos="100000">
                <a:srgbClr val="B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a:p>
        </p:txBody>
      </p:sp>
      <p:sp>
        <p:nvSpPr>
          <p:cNvPr id="28" name="Rectangle: Rounded Corners 27">
            <a:extLst>
              <a:ext uri="{FF2B5EF4-FFF2-40B4-BE49-F238E27FC236}">
                <a16:creationId xmlns:a16="http://schemas.microsoft.com/office/drawing/2014/main" id="{41E9C412-11D9-1398-E0E8-9E95C6E8EC34}"/>
              </a:ext>
            </a:extLst>
          </p:cNvPr>
          <p:cNvSpPr/>
          <p:nvPr/>
        </p:nvSpPr>
        <p:spPr>
          <a:xfrm>
            <a:off x="-5955329" y="5583058"/>
            <a:ext cx="11220911" cy="1274941"/>
          </a:xfrm>
          <a:prstGeom prst="roundRect">
            <a:avLst>
              <a:gd name="adj" fmla="val 50000"/>
            </a:avLst>
          </a:prstGeom>
          <a:gradFill flip="none" rotWithShape="1">
            <a:gsLst>
              <a:gs pos="54000">
                <a:srgbClr val="DB0000"/>
              </a:gs>
              <a:gs pos="33000">
                <a:srgbClr val="FE2020"/>
              </a:gs>
              <a:gs pos="100000">
                <a:srgbClr val="B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dirty="0"/>
          </a:p>
        </p:txBody>
      </p:sp>
      <p:sp>
        <p:nvSpPr>
          <p:cNvPr id="36" name="Oval 35">
            <a:extLst>
              <a:ext uri="{FF2B5EF4-FFF2-40B4-BE49-F238E27FC236}">
                <a16:creationId xmlns:a16="http://schemas.microsoft.com/office/drawing/2014/main" id="{E00A36A1-05CD-4A01-ECE2-70B1767C13D9}"/>
              </a:ext>
            </a:extLst>
          </p:cNvPr>
          <p:cNvSpPr/>
          <p:nvPr/>
        </p:nvSpPr>
        <p:spPr>
          <a:xfrm>
            <a:off x="7773506" y="-947347"/>
            <a:ext cx="2259929" cy="2251870"/>
          </a:xfrm>
          <a:prstGeom prst="ellipse">
            <a:avLst/>
          </a:prstGeom>
          <a:gradFill flip="none" rotWithShape="1">
            <a:gsLst>
              <a:gs pos="54000">
                <a:srgbClr val="DB0000"/>
              </a:gs>
              <a:gs pos="33000">
                <a:srgbClr val="FE2020"/>
              </a:gs>
              <a:gs pos="100000">
                <a:srgbClr val="B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a:p>
        </p:txBody>
      </p:sp>
      <p:sp>
        <p:nvSpPr>
          <p:cNvPr id="37" name="Oval 36">
            <a:extLst>
              <a:ext uri="{FF2B5EF4-FFF2-40B4-BE49-F238E27FC236}">
                <a16:creationId xmlns:a16="http://schemas.microsoft.com/office/drawing/2014/main" id="{5169F3D5-1CA9-08DB-E50F-5C0519921093}"/>
              </a:ext>
            </a:extLst>
          </p:cNvPr>
          <p:cNvSpPr/>
          <p:nvPr/>
        </p:nvSpPr>
        <p:spPr>
          <a:xfrm>
            <a:off x="10819090" y="1912018"/>
            <a:ext cx="2051079" cy="2025151"/>
          </a:xfrm>
          <a:prstGeom prst="ellipse">
            <a:avLst/>
          </a:prstGeom>
          <a:gradFill flip="none" rotWithShape="1">
            <a:gsLst>
              <a:gs pos="54000">
                <a:srgbClr val="DB0000"/>
              </a:gs>
              <a:gs pos="33000">
                <a:srgbClr val="FE2020"/>
              </a:gs>
              <a:gs pos="100000">
                <a:srgbClr val="BA0000"/>
              </a:gs>
            </a:gsLst>
            <a:lin ang="10800000" scaled="1"/>
            <a:tileRect/>
          </a:gradFill>
          <a:ln>
            <a:noFill/>
          </a:ln>
          <a:effectLst>
            <a:outerShdw blurRad="50800" dist="50800" dir="5400000" algn="ctr" rotWithShape="0">
              <a:srgbClr val="000000">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dirty="0"/>
          </a:p>
        </p:txBody>
      </p:sp>
      <p:sp>
        <p:nvSpPr>
          <p:cNvPr id="38" name="Oval 37">
            <a:extLst>
              <a:ext uri="{FF2B5EF4-FFF2-40B4-BE49-F238E27FC236}">
                <a16:creationId xmlns:a16="http://schemas.microsoft.com/office/drawing/2014/main" id="{073279F5-1B8D-1D70-9312-DA160EFE7C48}"/>
              </a:ext>
            </a:extLst>
          </p:cNvPr>
          <p:cNvSpPr/>
          <p:nvPr/>
        </p:nvSpPr>
        <p:spPr>
          <a:xfrm>
            <a:off x="7603707" y="5283596"/>
            <a:ext cx="1298994" cy="1274941"/>
          </a:xfrm>
          <a:prstGeom prst="ellipse">
            <a:avLst/>
          </a:prstGeom>
          <a:gradFill flip="none" rotWithShape="1">
            <a:gsLst>
              <a:gs pos="54000">
                <a:srgbClr val="DB0000"/>
              </a:gs>
              <a:gs pos="33000">
                <a:srgbClr val="FE2020"/>
              </a:gs>
              <a:gs pos="100000">
                <a:srgbClr val="BA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a:p>
        </p:txBody>
      </p:sp>
      <p:sp>
        <p:nvSpPr>
          <p:cNvPr id="39" name="TextBox 38">
            <a:extLst>
              <a:ext uri="{FF2B5EF4-FFF2-40B4-BE49-F238E27FC236}">
                <a16:creationId xmlns:a16="http://schemas.microsoft.com/office/drawing/2014/main" id="{596E1A07-65C7-19FC-426B-A639E6B29545}"/>
              </a:ext>
            </a:extLst>
          </p:cNvPr>
          <p:cNvSpPr txBox="1"/>
          <p:nvPr/>
        </p:nvSpPr>
        <p:spPr>
          <a:xfrm>
            <a:off x="1482709" y="694484"/>
            <a:ext cx="3097694" cy="1015663"/>
          </a:xfrm>
          <a:prstGeom prst="rect">
            <a:avLst/>
          </a:prstGeom>
          <a:noFill/>
          <a:ln>
            <a:noFill/>
          </a:ln>
        </p:spPr>
        <p:txBody>
          <a:bodyPr wrap="square" rtlCol="0">
            <a:spAutoFit/>
          </a:bodyPr>
          <a:lstStyle/>
          <a:p>
            <a:r>
              <a:rPr lang="en-US" sz="6000" b="1" i="1" dirty="0">
                <a:effectLst>
                  <a:outerShdw blurRad="38100" dist="38100" dir="2700000" algn="tl">
                    <a:srgbClr val="000000">
                      <a:alpha val="43137"/>
                    </a:srgbClr>
                  </a:outerShdw>
                </a:effectLst>
              </a:rPr>
              <a:t>PROJEKT</a:t>
            </a:r>
            <a:endParaRPr lang="en-US" sz="5400" b="1" i="1" dirty="0">
              <a:effectLst>
                <a:outerShdw blurRad="38100" dist="38100" dir="2700000" algn="tl">
                  <a:srgbClr val="000000">
                    <a:alpha val="43137"/>
                  </a:srgbClr>
                </a:outerShdw>
              </a:effectLst>
            </a:endParaRPr>
          </a:p>
        </p:txBody>
      </p:sp>
      <p:sp>
        <p:nvSpPr>
          <p:cNvPr id="41" name="TextBox 40">
            <a:extLst>
              <a:ext uri="{FF2B5EF4-FFF2-40B4-BE49-F238E27FC236}">
                <a16:creationId xmlns:a16="http://schemas.microsoft.com/office/drawing/2014/main" id="{63BC68AF-F584-B39E-A314-587629B9B821}"/>
              </a:ext>
            </a:extLst>
          </p:cNvPr>
          <p:cNvSpPr txBox="1"/>
          <p:nvPr/>
        </p:nvSpPr>
        <p:spPr>
          <a:xfrm>
            <a:off x="765080" y="2216007"/>
            <a:ext cx="4893177" cy="2308324"/>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TEMA:</a:t>
            </a:r>
            <a:r>
              <a:rPr lang="en-US" sz="3600" dirty="0">
                <a:effectLst>
                  <a:outerShdw blurRad="38100" dist="38100" dir="2700000" algn="tl">
                    <a:srgbClr val="000000">
                      <a:alpha val="43137"/>
                    </a:srgbClr>
                  </a:outerShdw>
                </a:effectLst>
              </a:rPr>
              <a:t>HIV DHE AIDS</a:t>
            </a:r>
          </a:p>
          <a:p>
            <a:r>
              <a:rPr lang="en-US" sz="3600" b="1" dirty="0">
                <a:effectLst>
                  <a:outerShdw blurRad="38100" dist="38100" dir="2700000" algn="tl">
                    <a:srgbClr val="000000">
                      <a:alpha val="43137"/>
                    </a:srgbClr>
                  </a:outerShdw>
                </a:effectLst>
              </a:rPr>
              <a:t>L</a:t>
            </a:r>
            <a:r>
              <a:rPr lang="sq-AL" sz="3600" b="1" dirty="0">
                <a:effectLst>
                  <a:outerShdw blurRad="38100" dist="38100" dir="2700000" algn="tl">
                    <a:srgbClr val="000000">
                      <a:alpha val="43137"/>
                    </a:srgbClr>
                  </a:outerShdw>
                </a:effectLst>
              </a:rPr>
              <a:t>ËNDA:</a:t>
            </a:r>
            <a:r>
              <a:rPr lang="sq-AL" sz="3600" dirty="0">
                <a:effectLst>
                  <a:outerShdw blurRad="38100" dist="38100" dir="2700000" algn="tl">
                    <a:srgbClr val="000000">
                      <a:alpha val="43137"/>
                    </a:srgbClr>
                  </a:outerShdw>
                </a:effectLst>
              </a:rPr>
              <a:t>BIOLOGJI</a:t>
            </a:r>
          </a:p>
          <a:p>
            <a:r>
              <a:rPr lang="sq-AL" sz="3600" b="1" dirty="0">
                <a:effectLst>
                  <a:outerShdw blurRad="38100" dist="38100" dir="2700000" algn="tl">
                    <a:srgbClr val="000000">
                      <a:alpha val="43137"/>
                    </a:srgbClr>
                  </a:outerShdw>
                </a:effectLst>
              </a:rPr>
              <a:t>KLASA:</a:t>
            </a:r>
            <a:r>
              <a:rPr lang="sq-AL" sz="3600" dirty="0">
                <a:effectLst>
                  <a:outerShdw blurRad="38100" dist="38100" dir="2700000" algn="tl">
                    <a:srgbClr val="000000">
                      <a:alpha val="43137"/>
                    </a:srgbClr>
                  </a:outerShdw>
                </a:effectLst>
              </a:rPr>
              <a:t>VIII</a:t>
            </a:r>
          </a:p>
          <a:p>
            <a:endParaRPr lang="sq-AL"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92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path" presetSubtype="0" repeatCount="indefinite" accel="50000" decel="50000" autoRev="1" fill="hold" grpId="0" nodeType="clickEffect">
                                  <p:stCondLst>
                                    <p:cond delay="0"/>
                                  </p:stCondLst>
                                  <p:childTnLst>
                                    <p:animMotion origin="layout" path="M 1.875E-6 2.22222E-6 L 0.17799 2.22222E-6 L 1.875E-6 2.22222E-6 Z " pathEditMode="relative" rAng="0" ptsTypes="AAA">
                                      <p:cBhvr>
                                        <p:cTn id="6" dur="2000" fill="hold"/>
                                        <p:tgtEl>
                                          <p:spTgt spid="17"/>
                                        </p:tgtEl>
                                        <p:attrNameLst>
                                          <p:attrName>ppt_x</p:attrName>
                                          <p:attrName>ppt_y</p:attrName>
                                        </p:attrNameLst>
                                      </p:cBhvr>
                                      <p:rCtr x="8893" y="0"/>
                                    </p:animMotion>
                                  </p:childTnLst>
                                </p:cTn>
                              </p:par>
                              <p:par>
                                <p:cTn id="7" presetID="14" presetClass="path" presetSubtype="0" repeatCount="1538" accel="50000" decel="50000" autoRev="1" fill="hold" grpId="0" nodeType="withEffect">
                                  <p:stCondLst>
                                    <p:cond delay="250"/>
                                  </p:stCondLst>
                                  <p:childTnLst>
                                    <p:animMotion origin="layout" path="M 3.33333E-6 -2.96296E-6 L 0.17799 -2.96296E-6 L 3.33333E-6 -2.96296E-6 Z " pathEditMode="relative" rAng="0" ptsTypes="AAA">
                                      <p:cBhvr>
                                        <p:cTn id="8" dur="2000" fill="hold"/>
                                        <p:tgtEl>
                                          <p:spTgt spid="25"/>
                                        </p:tgtEl>
                                        <p:attrNameLst>
                                          <p:attrName>ppt_x</p:attrName>
                                          <p:attrName>ppt_y</p:attrName>
                                        </p:attrNameLst>
                                      </p:cBhvr>
                                      <p:rCtr x="8893" y="0"/>
                                    </p:animMotion>
                                  </p:childTnLst>
                                </p:cTn>
                              </p:par>
                              <p:par>
                                <p:cTn id="9" presetID="14" presetClass="path" presetSubtype="0" repeatCount="indefinite" accel="50000" decel="50000" autoRev="1" fill="hold" grpId="0" nodeType="withEffect">
                                  <p:stCondLst>
                                    <p:cond delay="500"/>
                                  </p:stCondLst>
                                  <p:childTnLst>
                                    <p:animMotion origin="layout" path="M -4.58333E-6 -3.7037E-7 L 0.178 -3.7037E-7 L -4.58333E-6 -3.7037E-7 Z " pathEditMode="relative" rAng="0" ptsTypes="AAA">
                                      <p:cBhvr>
                                        <p:cTn id="10" dur="2000" fill="hold"/>
                                        <p:tgtEl>
                                          <p:spTgt spid="27"/>
                                        </p:tgtEl>
                                        <p:attrNameLst>
                                          <p:attrName>ppt_x</p:attrName>
                                          <p:attrName>ppt_y</p:attrName>
                                        </p:attrNameLst>
                                      </p:cBhvr>
                                      <p:rCtr x="8893" y="0"/>
                                    </p:animMotion>
                                  </p:childTnLst>
                                </p:cTn>
                              </p:par>
                              <p:par>
                                <p:cTn id="11" presetID="14" presetClass="path" presetSubtype="0" repeatCount="indefinite" accel="50000" decel="50000" autoRev="1" fill="hold" grpId="0" nodeType="withEffect">
                                  <p:stCondLst>
                                    <p:cond delay="750"/>
                                  </p:stCondLst>
                                  <p:childTnLst>
                                    <p:animMotion origin="layout" path="M -4.58333E-6 -4.44444E-6 L 0.178 -4.44444E-6 L -4.58333E-6 -4.44444E-6 Z " pathEditMode="relative" rAng="0" ptsTypes="AAA">
                                      <p:cBhvr>
                                        <p:cTn id="12" dur="2000" fill="hold"/>
                                        <p:tgtEl>
                                          <p:spTgt spid="28"/>
                                        </p:tgtEl>
                                        <p:attrNameLst>
                                          <p:attrName>ppt_x</p:attrName>
                                          <p:attrName>ppt_y</p:attrName>
                                        </p:attrNameLst>
                                      </p:cBhvr>
                                      <p:rCtr x="8893" y="0"/>
                                    </p:animMotion>
                                  </p:childTnLst>
                                </p:cTn>
                              </p:par>
                              <p:par>
                                <p:cTn id="13" presetID="14" presetClass="path" presetSubtype="0" repeatCount="indefinite" accel="50000" decel="50000" autoRev="1" fill="hold" grpId="0" nodeType="withEffect">
                                  <p:stCondLst>
                                    <p:cond delay="250"/>
                                  </p:stCondLst>
                                  <p:childTnLst>
                                    <p:animMotion origin="layout" path="M 2.29167E-6 -3.7037E-7 L 0.17799 -3.7037E-7 L 2.29167E-6 -3.7037E-7 Z " pathEditMode="relative" rAng="0" ptsTypes="AAA">
                                      <p:cBhvr>
                                        <p:cTn id="14" dur="2000" fill="hold"/>
                                        <p:tgtEl>
                                          <p:spTgt spid="26"/>
                                        </p:tgtEl>
                                        <p:attrNameLst>
                                          <p:attrName>ppt_x</p:attrName>
                                          <p:attrName>ppt_y</p:attrName>
                                        </p:attrNameLst>
                                      </p:cBhvr>
                                      <p:rCtr x="8893" y="0"/>
                                    </p:animMotion>
                                  </p:childTnLst>
                                </p:cTn>
                              </p:par>
                              <p:par>
                                <p:cTn id="15" presetID="14" presetClass="path" presetSubtype="0" repeatCount="indefinite" accel="50000" decel="50000" autoRev="1" fill="hold" grpId="0" nodeType="withEffect">
                                  <p:stCondLst>
                                    <p:cond delay="500"/>
                                  </p:stCondLst>
                                  <p:childTnLst>
                                    <p:animMotion origin="layout" path="M -4.16667E-7 -7.40741E-7 L 0.178 -7.40741E-7 L -4.16667E-7 -7.40741E-7 Z " pathEditMode="relative" rAng="0" ptsTypes="AAA">
                                      <p:cBhvr>
                                        <p:cTn id="16" dur="2000" fill="hold"/>
                                        <p:tgtEl>
                                          <p:spTgt spid="22"/>
                                        </p:tgtEl>
                                        <p:attrNameLst>
                                          <p:attrName>ppt_x</p:attrName>
                                          <p:attrName>ppt_y</p:attrName>
                                        </p:attrNameLst>
                                      </p:cBhvr>
                                      <p:rCtr x="8893" y="0"/>
                                    </p:animMotion>
                                  </p:childTnLst>
                                </p:cTn>
                              </p:par>
                              <p:par>
                                <p:cTn id="17" presetID="14" presetClass="path" presetSubtype="0" repeatCount="indefinite" accel="50000" decel="50000" autoRev="1" fill="hold" grpId="0" nodeType="withEffect">
                                  <p:stCondLst>
                                    <p:cond delay="750"/>
                                  </p:stCondLst>
                                  <p:childTnLst>
                                    <p:animMotion origin="layout" path="M 4.16667E-6 -3.7037E-6 L 0.17799 -3.7037E-6 L 4.16667E-6 -3.7037E-6 Z " pathEditMode="relative" rAng="0" ptsTypes="AAA">
                                      <p:cBhvr>
                                        <p:cTn id="18" dur="2000" fill="hold"/>
                                        <p:tgtEl>
                                          <p:spTgt spid="23"/>
                                        </p:tgtEl>
                                        <p:attrNameLst>
                                          <p:attrName>ppt_x</p:attrName>
                                          <p:attrName>ppt_y</p:attrName>
                                        </p:attrNameLst>
                                      </p:cBhvr>
                                      <p:rCtr x="8893" y="0"/>
                                    </p:animMotion>
                                  </p:childTnLst>
                                </p:cTn>
                              </p:par>
                              <p:par>
                                <p:cTn id="19" presetID="14" presetClass="path" presetSubtype="0" repeatCount="1463" accel="50000" decel="50000" autoRev="1" fill="hold" grpId="0" nodeType="withEffect">
                                  <p:stCondLst>
                                    <p:cond delay="250"/>
                                  </p:stCondLst>
                                  <p:childTnLst>
                                    <p:animMotion origin="layout" path="M 2.29167E-6 -4.07407E-6 L 0.17799 -4.07407E-6 L 2.29167E-6 -4.07407E-6 Z " pathEditMode="relative" rAng="0" ptsTypes="AAA">
                                      <p:cBhvr>
                                        <p:cTn id="20" dur="2000" fill="hold"/>
                                        <p:tgtEl>
                                          <p:spTgt spid="24"/>
                                        </p:tgtEl>
                                        <p:attrNameLst>
                                          <p:attrName>ppt_x</p:attrName>
                                          <p:attrName>ppt_y</p:attrName>
                                        </p:attrNameLst>
                                      </p:cBhvr>
                                      <p:rCtr x="8893" y="0"/>
                                    </p:animMotion>
                                  </p:childTnLst>
                                </p:cTn>
                              </p:par>
                              <p:par>
                                <p:cTn id="21" presetID="8" presetClass="emph" presetSubtype="0" repeatCount="indefinite" fill="hold" grpId="0" nodeType="withEffect">
                                  <p:stCondLst>
                                    <p:cond delay="250"/>
                                  </p:stCondLst>
                                  <p:childTnLst>
                                    <p:animRot by="-21600000">
                                      <p:cBhvr>
                                        <p:cTn id="22" dur="2000" fill="hold"/>
                                        <p:tgtEl>
                                          <p:spTgt spid="36"/>
                                        </p:tgtEl>
                                        <p:attrNameLst>
                                          <p:attrName>r</p:attrName>
                                        </p:attrNameLst>
                                      </p:cBhvr>
                                    </p:animRot>
                                  </p:childTnLst>
                                </p:cTn>
                              </p:par>
                              <p:par>
                                <p:cTn id="23" presetID="8" presetClass="emph" presetSubtype="0" repeatCount="indefinite" fill="hold" grpId="0" nodeType="withEffect">
                                  <p:stCondLst>
                                    <p:cond delay="250"/>
                                  </p:stCondLst>
                                  <p:childTnLst>
                                    <p:animRot by="-21600000">
                                      <p:cBhvr>
                                        <p:cTn id="24" dur="2000" fill="hold"/>
                                        <p:tgtEl>
                                          <p:spTgt spid="37"/>
                                        </p:tgtEl>
                                        <p:attrNameLst>
                                          <p:attrName>r</p:attrName>
                                        </p:attrNameLst>
                                      </p:cBhvr>
                                    </p:animRot>
                                  </p:childTnLst>
                                </p:cTn>
                              </p:par>
                              <p:par>
                                <p:cTn id="25" presetID="8" presetClass="emph" presetSubtype="0" repeatCount="indefinite" fill="hold" grpId="0" nodeType="withEffect">
                                  <p:stCondLst>
                                    <p:cond delay="250"/>
                                  </p:stCondLst>
                                  <p:childTnLst>
                                    <p:animRot by="43200000">
                                      <p:cBhvr>
                                        <p:cTn id="26" dur="2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animBg="1"/>
      <p:bldP spid="25" grpId="0" animBg="1"/>
      <p:bldP spid="26" grpId="0" animBg="1"/>
      <p:bldP spid="27" grpId="0" animBg="1"/>
      <p:bldP spid="28"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2020"/>
        </a:solidFill>
        <a:effectLst/>
      </p:bgPr>
    </p:bg>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3965C0B0-5975-87E3-4306-803DD9AE8104}"/>
              </a:ext>
            </a:extLst>
          </p:cNvPr>
          <p:cNvSpPr/>
          <p:nvPr/>
        </p:nvSpPr>
        <p:spPr>
          <a:xfrm>
            <a:off x="0" y="0"/>
            <a:ext cx="7179013" cy="6858000"/>
          </a:xfrm>
          <a:prstGeom prst="flowChartConnector">
            <a:avLst/>
          </a:prstGeom>
          <a:blipFill dpi="0" rotWithShape="1">
            <a:blip r:embed="rId2">
              <a:extLst>
                <a:ext uri="{BEBA8EAE-BF5A-486C-A8C5-ECC9F3942E4B}">
                  <a14:imgProps xmlns:a14="http://schemas.microsoft.com/office/drawing/2010/main">
                    <a14:imgLayer r:embed="rId3">
                      <a14:imgEffect>
                        <a14:artisticCutout/>
                      </a14:imgEffect>
                    </a14:imgLayer>
                  </a14:imgProps>
                </a:ext>
              </a:extLst>
            </a:blip>
            <a:srcRect/>
            <a:stretch>
              <a:fillRect r="1000"/>
            </a:stretch>
          </a:blipFill>
          <a:ln>
            <a:solidFill>
              <a:schemeClr val="accent1">
                <a:shade val="50000"/>
                <a:alpha val="93000"/>
              </a:schemeClr>
            </a:solidFill>
          </a:ln>
          <a:effectLst>
            <a:glow>
              <a:schemeClr val="bg1">
                <a:alpha val="40000"/>
              </a:schemeClr>
            </a:glow>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a:p>
        </p:txBody>
      </p:sp>
      <p:sp>
        <p:nvSpPr>
          <p:cNvPr id="2" name="TextBox 1">
            <a:extLst>
              <a:ext uri="{FF2B5EF4-FFF2-40B4-BE49-F238E27FC236}">
                <a16:creationId xmlns:a16="http://schemas.microsoft.com/office/drawing/2014/main" id="{CC9A788E-853B-48AB-F9BB-BD466C0202F9}"/>
              </a:ext>
            </a:extLst>
          </p:cNvPr>
          <p:cNvSpPr txBox="1"/>
          <p:nvPr/>
        </p:nvSpPr>
        <p:spPr>
          <a:xfrm>
            <a:off x="7400624" y="762401"/>
            <a:ext cx="4417995" cy="5109091"/>
          </a:xfrm>
          <a:prstGeom prst="rect">
            <a:avLst/>
          </a:prstGeom>
          <a:noFill/>
        </p:spPr>
        <p:txBody>
          <a:bodyPr wrap="square" rtlCol="0">
            <a:spAutoFit/>
          </a:bodyPr>
          <a:lstStyle/>
          <a:p>
            <a:endParaRPr lang="sq-AL" dirty="0"/>
          </a:p>
          <a:p>
            <a:r>
              <a:rPr lang="sq-AL" sz="2800" dirty="0">
                <a:effectLst>
                  <a:outerShdw blurRad="38100" dist="38100" dir="2700000" algn="tl">
                    <a:srgbClr val="000000">
                      <a:alpha val="43137"/>
                    </a:srgbClr>
                  </a:outerShdw>
                </a:effectLst>
              </a:rPr>
              <a:t>HIV (virusi i mungesës së imunitetit të njeriut) është një virus që sulmon sistemin imunitar të trupit. Nëse HIV nuk trajtohet, mund të çojë në SIDA (sindromi i imunodefiçencës së fituar). Aktualisht nuk ka një kurë efektive. Sapo njerëzit infektohen me HIV, ata e kanë atë për gjithë jetën.</a:t>
            </a:r>
          </a:p>
        </p:txBody>
      </p:sp>
    </p:spTree>
    <p:extLst>
      <p:ext uri="{BB962C8B-B14F-4D97-AF65-F5344CB8AC3E}">
        <p14:creationId xmlns:p14="http://schemas.microsoft.com/office/powerpoint/2010/main" val="3737776154"/>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2020"/>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F60D8F18-56DF-72F3-AB0E-E4B099242603}"/>
              </a:ext>
            </a:extLst>
          </p:cNvPr>
          <p:cNvSpPr/>
          <p:nvPr/>
        </p:nvSpPr>
        <p:spPr>
          <a:xfrm>
            <a:off x="-1054100" y="-304800"/>
            <a:ext cx="9309100" cy="7797800"/>
          </a:xfrm>
          <a:custGeom>
            <a:avLst/>
            <a:gdLst>
              <a:gd name="connsiteX0" fmla="*/ 40640 w 8219440"/>
              <a:gd name="connsiteY0" fmla="*/ 30480 h 6858000"/>
              <a:gd name="connsiteX1" fmla="*/ 40640 w 8219440"/>
              <a:gd name="connsiteY1" fmla="*/ 30480 h 6858000"/>
              <a:gd name="connsiteX2" fmla="*/ 6532880 w 8219440"/>
              <a:gd name="connsiteY2" fmla="*/ 0 h 6858000"/>
              <a:gd name="connsiteX3" fmla="*/ 6096000 w 8219440"/>
              <a:gd name="connsiteY3" fmla="*/ 1960880 h 6858000"/>
              <a:gd name="connsiteX4" fmla="*/ 7203440 w 8219440"/>
              <a:gd name="connsiteY4" fmla="*/ 3362960 h 6858000"/>
              <a:gd name="connsiteX5" fmla="*/ 6065520 w 8219440"/>
              <a:gd name="connsiteY5" fmla="*/ 4013200 h 6858000"/>
              <a:gd name="connsiteX6" fmla="*/ 8219440 w 8219440"/>
              <a:gd name="connsiteY6" fmla="*/ 5892800 h 6858000"/>
              <a:gd name="connsiteX7" fmla="*/ 6543040 w 8219440"/>
              <a:gd name="connsiteY7" fmla="*/ 6858000 h 6858000"/>
              <a:gd name="connsiteX8" fmla="*/ 0 w 8219440"/>
              <a:gd name="connsiteY8" fmla="*/ 6858000 h 6858000"/>
              <a:gd name="connsiteX9" fmla="*/ 40640 w 8219440"/>
              <a:gd name="connsiteY9" fmla="*/ 30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9440" h="6858000">
                <a:moveTo>
                  <a:pt x="40640" y="30480"/>
                </a:moveTo>
                <a:lnTo>
                  <a:pt x="40640" y="30480"/>
                </a:lnTo>
                <a:lnTo>
                  <a:pt x="6532880" y="0"/>
                </a:lnTo>
                <a:lnTo>
                  <a:pt x="6096000" y="1960880"/>
                </a:lnTo>
                <a:lnTo>
                  <a:pt x="7203440" y="3362960"/>
                </a:lnTo>
                <a:lnTo>
                  <a:pt x="6065520" y="4013200"/>
                </a:lnTo>
                <a:lnTo>
                  <a:pt x="8219440" y="5892800"/>
                </a:lnTo>
                <a:lnTo>
                  <a:pt x="6543040" y="6858000"/>
                </a:lnTo>
                <a:lnTo>
                  <a:pt x="0" y="6858000"/>
                </a:lnTo>
                <a:lnTo>
                  <a:pt x="40640" y="30480"/>
                </a:lnTo>
                <a:close/>
              </a:path>
            </a:pathLst>
          </a:custGeom>
          <a:blipFill>
            <a:blip r:embed="rId2">
              <a:extLst>
                <a:ext uri="{837473B0-CC2E-450A-ABE3-18F120FF3D39}">
                  <a1611:picAttrSrcUrl xmlns:a1611="http://schemas.microsoft.com/office/drawing/2016/11/main" r:i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q-AL" dirty="0"/>
          </a:p>
        </p:txBody>
      </p:sp>
      <p:pic>
        <p:nvPicPr>
          <p:cNvPr id="43" name="Picture 42">
            <a:extLst>
              <a:ext uri="{FF2B5EF4-FFF2-40B4-BE49-F238E27FC236}">
                <a16:creationId xmlns:a16="http://schemas.microsoft.com/office/drawing/2014/main" id="{562689ED-05D5-1F54-34D3-C4D477DA6EB3}"/>
              </a:ext>
            </a:extLst>
          </p:cNvPr>
          <p:cNvPicPr>
            <a:picLocks noChangeAspect="1"/>
          </p:cNvPicPr>
          <p:nvPr/>
        </p:nvPicPr>
        <p:blipFill>
          <a:blip r:embed="rId4"/>
          <a:stretch>
            <a:fillRect/>
          </a:stretch>
        </p:blipFill>
        <p:spPr>
          <a:xfrm>
            <a:off x="7032027" y="1057970"/>
            <a:ext cx="5011346" cy="4462659"/>
          </a:xfrm>
          <a:prstGeom prst="rect">
            <a:avLst/>
          </a:prstGeom>
        </p:spPr>
      </p:pic>
    </p:spTree>
    <p:extLst>
      <p:ext uri="{BB962C8B-B14F-4D97-AF65-F5344CB8AC3E}">
        <p14:creationId xmlns:p14="http://schemas.microsoft.com/office/powerpoint/2010/main" val="2495448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ext uri="{837473B0-CC2E-450A-ABE3-18F120FF3D39}">
                <a1611:picAttrSrcUrl xmlns:a1611="http://schemas.microsoft.com/office/drawing/2016/11/main" r:id="rId3"/>
              </a:ext>
            </a:extLst>
          </a:blip>
          <a:stretch>
            <a:fillRect/>
          </a:stretch>
        </a:blipFill>
        <a:effectLst/>
      </p:bgPr>
    </p:bg>
    <p:spTree>
      <p:nvGrpSpPr>
        <p:cNvPr id="1" name=""/>
        <p:cNvGrpSpPr/>
        <p:nvPr/>
      </p:nvGrpSpPr>
      <p:grpSpPr>
        <a:xfrm>
          <a:off x="0" y="0"/>
          <a:ext cx="0" cy="0"/>
          <a:chOff x="0" y="0"/>
          <a:chExt cx="0" cy="0"/>
        </a:xfrm>
      </p:grpSpPr>
      <p:pic>
        <p:nvPicPr>
          <p:cNvPr id="1026" name="Picture 2" descr="Free Vector | Paper style world aids day background">
            <a:extLst>
              <a:ext uri="{FF2B5EF4-FFF2-40B4-BE49-F238E27FC236}">
                <a16:creationId xmlns:a16="http://schemas.microsoft.com/office/drawing/2014/main" id="{1D8DC307-793A-EF0D-64DC-6EDA59A66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9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99C907-4CE5-08E5-8035-EAA2E9879723}"/>
              </a:ext>
            </a:extLst>
          </p:cNvPr>
          <p:cNvSpPr txBox="1"/>
          <p:nvPr/>
        </p:nvSpPr>
        <p:spPr>
          <a:xfrm>
            <a:off x="1154349" y="581547"/>
            <a:ext cx="4941651" cy="5693866"/>
          </a:xfrm>
          <a:prstGeom prst="rect">
            <a:avLst/>
          </a:prstGeom>
          <a:noFill/>
        </p:spPr>
        <p:txBody>
          <a:bodyPr wrap="square" rtlCol="0">
            <a:spAutoFit/>
          </a:bodyPr>
          <a:lstStyle/>
          <a:p>
            <a:r>
              <a:rPr lang="sq-AL" sz="2800" dirty="0">
                <a:effectLst>
                  <a:outerShdw blurRad="38100" dist="38100" dir="2700000" algn="tl">
                    <a:srgbClr val="000000">
                      <a:alpha val="43137"/>
                    </a:srgbClr>
                  </a:outerShdw>
                </a:effectLst>
              </a:rPr>
              <a:t>HIV shkaktohet nga një virus. Mund të përhapet nëpërmjet kontaktit seksual, përdorimit të paligjshëm të drogës me injeksion ose përdorimit të gjilpërave, kontaktit me gjak të infektuar ose nga nëna tek fëmija gjatë shtatzënisë, lindjes ose ushqyerjes me gji. HIV shkatërron qelizat CD4 T - qelizat e bardha të gjakut që luajnë një rol të madh në ndihmën e trupit për të luftuar sëmundjet.</a:t>
            </a:r>
          </a:p>
        </p:txBody>
      </p:sp>
    </p:spTree>
    <p:extLst>
      <p:ext uri="{BB962C8B-B14F-4D97-AF65-F5344CB8AC3E}">
        <p14:creationId xmlns:p14="http://schemas.microsoft.com/office/powerpoint/2010/main" val="1236520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4D5C00-B7A3-DD1A-063E-78BB46B55784}"/>
              </a:ext>
            </a:extLst>
          </p:cNvPr>
          <p:cNvPicPr>
            <a:picLocks noChangeAspect="1"/>
          </p:cNvPicPr>
          <p:nvPr/>
        </p:nvPicPr>
        <p:blipFill>
          <a:blip r:embed="rId2"/>
          <a:stretch>
            <a:fillRect/>
          </a:stretch>
        </p:blipFill>
        <p:spPr>
          <a:xfrm>
            <a:off x="0" y="-4099"/>
            <a:ext cx="12192000" cy="6866198"/>
          </a:xfrm>
          <a:prstGeom prst="rect">
            <a:avLst/>
          </a:prstGeom>
        </p:spPr>
      </p:pic>
      <p:sp>
        <p:nvSpPr>
          <p:cNvPr id="12" name="TextBox 11">
            <a:extLst>
              <a:ext uri="{FF2B5EF4-FFF2-40B4-BE49-F238E27FC236}">
                <a16:creationId xmlns:a16="http://schemas.microsoft.com/office/drawing/2014/main" id="{D0341B67-374D-741D-D75E-3A9A36B55650}"/>
              </a:ext>
            </a:extLst>
          </p:cNvPr>
          <p:cNvSpPr txBox="1"/>
          <p:nvPr/>
        </p:nvSpPr>
        <p:spPr>
          <a:xfrm>
            <a:off x="2298700" y="306036"/>
            <a:ext cx="6273800" cy="5940088"/>
          </a:xfrm>
          <a:prstGeom prst="rect">
            <a:avLst/>
          </a:prstGeom>
          <a:noFill/>
          <a:ln>
            <a:noFill/>
          </a:ln>
        </p:spPr>
        <p:txBody>
          <a:bodyPr wrap="square" rtlCol="0">
            <a:spAutoFit/>
          </a:bodyPr>
          <a:lstStyle/>
          <a:p>
            <a:r>
              <a:rPr lang="sq-AL" sz="3600" b="1" i="1" dirty="0">
                <a:effectLst>
                  <a:outerShdw blurRad="38100" dist="38100" dir="2700000" algn="tl">
                    <a:srgbClr val="000000">
                      <a:alpha val="43137"/>
                    </a:srgbClr>
                  </a:outerShdw>
                </a:effectLst>
              </a:rPr>
              <a:t>Simptomat e SIDA-s mund të përfshijnë:</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Humbje e shpejtë në peshë.</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Ethe të përsëritura ose djersitje të shumta gjatë natës.</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Lodhje ekstreme dhe e pashpjegueshme.</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Ënjtje e zgjatur e gjëndrave limfatike në sqetull, ijë ose qafë.</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Diarre që zgjat më shumë se një javë.</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Plagë të gojës, anusit ose organeve gjenitale.</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Pneumoni.</a:t>
            </a:r>
          </a:p>
        </p:txBody>
      </p:sp>
    </p:spTree>
    <p:extLst>
      <p:ext uri="{BB962C8B-B14F-4D97-AF65-F5344CB8AC3E}">
        <p14:creationId xmlns:p14="http://schemas.microsoft.com/office/powerpoint/2010/main" val="2752155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iv Background Images, HD Pictures and Wallpaper For Free Download | Pngtree">
            <a:extLst>
              <a:ext uri="{FF2B5EF4-FFF2-40B4-BE49-F238E27FC236}">
                <a16:creationId xmlns:a16="http://schemas.microsoft.com/office/drawing/2014/main" id="{BEC28298-9B71-8734-DE15-7116F2D7C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6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C80C96-ECE6-2499-A06C-EB656B136141}"/>
              </a:ext>
            </a:extLst>
          </p:cNvPr>
          <p:cNvSpPr txBox="1"/>
          <p:nvPr/>
        </p:nvSpPr>
        <p:spPr>
          <a:xfrm>
            <a:off x="7289800" y="711200"/>
            <a:ext cx="4076700" cy="49244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q-AL"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Simptomat e HIV mund të përfshijnë:</a:t>
            </a:r>
          </a:p>
          <a:p>
            <a:endParaRPr lang="sq-AL" dirty="0"/>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Ethe.</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Të dridhura.</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Skuqje.</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Djersitje natën.</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Dhimbje muskulore.</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Dhimbje të fytit.</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Lodhja.</a:t>
            </a:r>
          </a:p>
          <a:p>
            <a:pPr marL="457200" indent="-457200">
              <a:buFont typeface="Wingdings" panose="05000000000000000000" pitchFamily="2" charset="2"/>
              <a:buChar char="v"/>
            </a:pPr>
            <a:r>
              <a:rPr lang="sq-AL" sz="2800" dirty="0">
                <a:effectLst>
                  <a:outerShdw blurRad="38100" dist="38100" dir="2700000" algn="tl">
                    <a:srgbClr val="000000">
                      <a:alpha val="43137"/>
                    </a:srgbClr>
                  </a:outerShdw>
                </a:effectLst>
              </a:rPr>
              <a:t>Nyjet limfatike të fryra.</a:t>
            </a:r>
          </a:p>
        </p:txBody>
      </p:sp>
    </p:spTree>
    <p:extLst>
      <p:ext uri="{BB962C8B-B14F-4D97-AF65-F5344CB8AC3E}">
        <p14:creationId xmlns:p14="http://schemas.microsoft.com/office/powerpoint/2010/main" val="36085566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ce Up To Aids Care Simple Blue Banner Background, Aids, Face Up To Aids,  World Aids Day Background Image And Wallpaper for Free Download">
            <a:extLst>
              <a:ext uri="{FF2B5EF4-FFF2-40B4-BE49-F238E27FC236}">
                <a16:creationId xmlns:a16="http://schemas.microsoft.com/office/drawing/2014/main" id="{D095C54A-4584-123E-C724-51453DCBE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774DEF-9497-B357-A26C-09BABE900F38}"/>
              </a:ext>
            </a:extLst>
          </p:cNvPr>
          <p:cNvSpPr txBox="1"/>
          <p:nvPr/>
        </p:nvSpPr>
        <p:spPr>
          <a:xfrm>
            <a:off x="3035300" y="1460500"/>
            <a:ext cx="9359900" cy="1477328"/>
          </a:xfrm>
          <a:prstGeom prst="rect">
            <a:avLst/>
          </a:prstGeom>
          <a:noFill/>
          <a:effectLst>
            <a:reflection stA="62000" endPos="69000" dist="12700" dir="5400000" sy="-100000" algn="bl" rotWithShape="0"/>
          </a:effectLst>
        </p:spPr>
        <p:txBody>
          <a:bodyPr wrap="square" rtlCol="0">
            <a:spAutoFit/>
          </a:bodyPr>
          <a:lstStyle/>
          <a:p>
            <a:r>
              <a:rPr lang="sq-AL" sz="9000" i="1" dirty="0">
                <a:solidFill>
                  <a:srgbClr val="FF0000"/>
                </a:solidFill>
                <a:effectLst>
                  <a:outerShdw blurRad="38100" dist="38100" dir="2700000" algn="tl">
                    <a:srgbClr val="000000">
                      <a:alpha val="43137"/>
                    </a:srgbClr>
                  </a:outerShdw>
                </a:effectLst>
              </a:rPr>
              <a:t>FALEMINDERIT!</a:t>
            </a:r>
          </a:p>
        </p:txBody>
      </p:sp>
    </p:spTree>
    <p:extLst>
      <p:ext uri="{BB962C8B-B14F-4D97-AF65-F5344CB8AC3E}">
        <p14:creationId xmlns:p14="http://schemas.microsoft.com/office/powerpoint/2010/main" val="99444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183</TotalTime>
  <Words>237</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Perdorues</dc:creator>
  <cp:lastModifiedBy>Elton Merama</cp:lastModifiedBy>
  <cp:revision>5</cp:revision>
  <dcterms:created xsi:type="dcterms:W3CDTF">2023-04-08T22:01:33Z</dcterms:created>
  <dcterms:modified xsi:type="dcterms:W3CDTF">2023-06-10T19:27:41Z</dcterms:modified>
</cp:coreProperties>
</file>